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4" r:id="rId3"/>
    <p:sldId id="262" r:id="rId4"/>
    <p:sldId id="269" r:id="rId5"/>
    <p:sldId id="270" r:id="rId6"/>
    <p:sldId id="267" r:id="rId7"/>
    <p:sldId id="259" r:id="rId8"/>
    <p:sldId id="260" r:id="rId9"/>
    <p:sldId id="257" r:id="rId10"/>
    <p:sldId id="265" r:id="rId11"/>
    <p:sldId id="261" r:id="rId12"/>
    <p:sldId id="268" r:id="rId13"/>
    <p:sldId id="271" r:id="rId14"/>
    <p:sldId id="266" r:id="rId15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A4BE"/>
    <a:srgbClr val="1B83C3"/>
    <a:srgbClr val="526FE8"/>
    <a:srgbClr val="509BEE"/>
    <a:srgbClr val="1573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2572" autoAdjust="0"/>
  </p:normalViewPr>
  <p:slideViewPr>
    <p:cSldViewPr snapToGrid="0">
      <p:cViewPr varScale="1">
        <p:scale>
          <a:sx n="95" d="100"/>
          <a:sy n="95" d="100"/>
        </p:scale>
        <p:origin x="-119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28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8FB9772-F6AB-4781-888B-FD8798DAD125}" type="datetime4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pPr rtl="0"/>
              <a:t>2019년 5월 27일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pPr rtl="0"/>
              <a:t>‹#›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A3E1411-DFC6-4362-9AF7-3E0AB6BD4A88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 smtClean="0"/>
              <a:t>마스터 텍스트 스타일을 편집하려면 클릭하세요</a:t>
            </a:r>
            <a:r>
              <a:rPr lang="en-US" altLang="ko-KR" noProof="0" dirty="0" smtClean="0"/>
              <a:t>.</a:t>
            </a:r>
          </a:p>
          <a:p>
            <a:pPr lvl="1" rtl="0"/>
            <a:r>
              <a:rPr lang="ko-KR" altLang="en-US" noProof="0" dirty="0" smtClean="0"/>
              <a:t>둘째 수준</a:t>
            </a:r>
          </a:p>
          <a:p>
            <a:pPr lvl="2" rtl="0"/>
            <a:r>
              <a:rPr lang="ko-KR" altLang="en-US" noProof="0" dirty="0" smtClean="0"/>
              <a:t>셋째 수준</a:t>
            </a:r>
          </a:p>
          <a:p>
            <a:pPr lvl="3" rtl="0"/>
            <a:r>
              <a:rPr lang="ko-KR" altLang="en-US" noProof="0" dirty="0" smtClean="0"/>
              <a:t>넷째 수준</a:t>
            </a:r>
          </a:p>
          <a:p>
            <a:pPr lvl="4" rtl="0"/>
            <a:r>
              <a:rPr lang="ko-KR" altLang="en-US" noProof="0" dirty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8322CDD-9D6C-4F63-9EC2-64822662410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erms.naver.com/entry.nhn?docId=1380773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사람들 대부분은 여러 포털 사이트의 아이디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비밀번호를 같거나 비슷하게 </a:t>
            </a:r>
            <a:r>
              <a:rPr lang="ko-KR" altLang="en-US" dirty="0" err="1" smtClean="0"/>
              <a:t>만듬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3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51391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7</a:t>
            </a:fld>
            <a:endParaRPr lang="ko-KR" altLang="en-US" noProof="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OTP(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일회용 패스워드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, One Time Password)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는 무작위로 생성되는 난수의 일회용 패스워드를 이용하는 사용자 인증 방식이다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보안을 강화하기 위하여 도입한 시스템으로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로그인 할 때마다 일회성 패스워드를 생성하여 동일한 패스워드가 반복해서 사용됨으로 발생하는 보안상의 취약점을 극복하기 위해 도입되었다</a:t>
            </a:r>
            <a:r>
              <a:rPr lang="en-US" altLang="ko-KR" sz="1200" b="1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[</a:t>
            </a:r>
            <a:r>
              <a:rPr lang="ko-KR" altLang="en-US" sz="1200" b="1" i="0" kern="1200" dirty="0" err="1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네이버</a:t>
            </a:r>
            <a:r>
              <a:rPr lang="ko-KR" altLang="en-US" sz="1200" b="1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 지식백과</a:t>
            </a:r>
            <a:r>
              <a:rPr lang="en-US" altLang="ko-KR" sz="1200" b="1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]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  <a:hlinkClick r:id="rId3"/>
              </a:rPr>
              <a:t>OTP</a:t>
            </a:r>
            <a:r>
              <a:rPr lang="ko-KR" altLang="en-US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 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[One Time Password] (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두산백과</a:t>
            </a:r>
            <a:r>
              <a:rPr lang="en-US" altLang="ko-KR" sz="1200" b="0" i="0" kern="12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rPr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8</a:t>
            </a:fld>
            <a:endParaRPr lang="ko-KR" altLang="en-US" noProof="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일회용 비밀번호의 작동 원리</a:t>
            </a:r>
            <a:r>
              <a:rPr lang="en-US" altLang="ko-KR" dirty="0" smtClean="0"/>
              <a:t>] </a:t>
            </a:r>
            <a:r>
              <a:rPr lang="ko-KR" altLang="en-US" dirty="0" err="1" smtClean="0"/>
              <a:t>스마트폰에</a:t>
            </a:r>
            <a:r>
              <a:rPr lang="ko-KR" altLang="en-US" dirty="0" smtClean="0"/>
              <a:t> 자신의 계정을 등록 시킨 후 본인 확인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일회용 비밀번호를 신청 및 발급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일회용 비밀번호를 친구에게 전송</a:t>
            </a:r>
            <a:r>
              <a:rPr lang="en-US" altLang="ko-KR" dirty="0" smtClean="0"/>
              <a:t>, </a:t>
            </a:r>
            <a:r>
              <a:rPr lang="ko-KR" altLang="en-US" dirty="0" smtClean="0"/>
              <a:t>친구 로그인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일회용 비밀번호 폐기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9</a:t>
            </a:fld>
            <a:endParaRPr lang="ko-KR" altLang="en-US" noProof="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예를 들어 게임</a:t>
            </a:r>
            <a:r>
              <a:rPr lang="ko-KR" altLang="en-US" baseline="0" dirty="0" smtClean="0"/>
              <a:t> 같은 경우 상점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채팅을 막거나 랭크게임을 못하게 막는다</a:t>
            </a:r>
            <a:r>
              <a:rPr lang="en-US" altLang="ko-KR" baseline="0" dirty="0" smtClean="0"/>
              <a:t>. </a:t>
            </a:r>
            <a:r>
              <a:rPr lang="ko-KR" altLang="en-US" baseline="0" dirty="0" err="1" smtClean="0"/>
              <a:t>네이버나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구글과</a:t>
            </a:r>
            <a:r>
              <a:rPr lang="ko-KR" altLang="en-US" baseline="0" dirty="0" smtClean="0"/>
              <a:t> 같은 다른 것과 연동이 가능한 계정에는 빌려주고 싶은 </a:t>
            </a:r>
            <a:r>
              <a:rPr lang="ko-KR" altLang="en-US" baseline="0" dirty="0" err="1" smtClean="0"/>
              <a:t>어플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프로그램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만 허가할 수 있도록 설정 가능하게 한다</a:t>
            </a:r>
            <a:r>
              <a:rPr lang="en-US" altLang="ko-KR" baseline="0" dirty="0" smtClean="0"/>
              <a:t>. (</a:t>
            </a:r>
            <a:r>
              <a:rPr lang="ko-KR" altLang="en-US" baseline="0" dirty="0" smtClean="0"/>
              <a:t>예시 </a:t>
            </a:r>
            <a:r>
              <a:rPr lang="ko-KR" altLang="en-US" baseline="0" dirty="0" err="1" smtClean="0"/>
              <a:t>네이버</a:t>
            </a:r>
            <a:r>
              <a:rPr lang="ko-KR" altLang="en-US" baseline="0" dirty="0" smtClean="0"/>
              <a:t> 뮤직을 빌려주고 싶을 때</a:t>
            </a:r>
            <a:r>
              <a:rPr lang="en-US" altLang="ko-KR" baseline="0" dirty="0" smtClean="0"/>
              <a:t> – </a:t>
            </a:r>
            <a:r>
              <a:rPr lang="ko-KR" altLang="en-US" baseline="0" dirty="0" smtClean="0"/>
              <a:t>메일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지식인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클라우드</a:t>
            </a:r>
            <a:r>
              <a:rPr lang="ko-KR" altLang="en-US" baseline="0" dirty="0" smtClean="0"/>
              <a:t> 등을 이용할 수 없게 해둠</a:t>
            </a:r>
            <a:r>
              <a:rPr lang="en-US" altLang="ko-KR" baseline="0" dirty="0" smtClean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11</a:t>
            </a:fld>
            <a:endParaRPr lang="ko-KR" altLang="en-US" noProof="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계정을 장기적으로 빌려줄 때엔 겸용 비밀번호가 더욱 편리합니다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일회용 비밀번호는 </a:t>
            </a:r>
            <a:r>
              <a:rPr lang="en-US" altLang="ko-KR" dirty="0" smtClean="0"/>
              <a:t>(</a:t>
            </a:r>
            <a:r>
              <a:rPr lang="ko-KR" altLang="en-US" dirty="0" smtClean="0"/>
              <a:t>앞서 말했다시피</a:t>
            </a:r>
            <a:r>
              <a:rPr lang="en-US" altLang="ko-KR" dirty="0" smtClean="0"/>
              <a:t>) </a:t>
            </a:r>
            <a:r>
              <a:rPr lang="ko-KR" altLang="en-US" dirty="0" smtClean="0"/>
              <a:t>비밀번호를 얻을 때마다 계정 주인에게 인증을 받아야 하는 번거로움이 있기 때문입니다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하지만 계정의 보안을 더 고려할 때는 일회용 비밀번호가 더 안전하다고 할 수 있습니다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ko-KR" noProof="0" smtClean="0"/>
              <a:pPr/>
              <a:t>12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18677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마스터 부제목 스타일 편집</a:t>
            </a:r>
            <a:endParaRPr lang="ko-KR" altLang="en-US" noProof="0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23754CB-300D-475B-B48E-E050C882DBC8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D9F68F1-B635-4003-81EE-14E948066C30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30D7D2-63B7-4984-9EB0-6B80CAD9E2F7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smtClean="0"/>
              <a:pPr rtl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=""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10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71845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BCF3EA5-A1FB-40CC-B1D4-B12C2BF6B70D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152445D-470D-4BC2-A996-1885984760BD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68ABC07-D11C-4A79-850C-6EEF526B28CC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2B951C8-2F0E-47BB-9A94-1E370AEE562D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pPr rtl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8878FF0-17CE-4DA0-AE8B-9C3A18FBBFA7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D5A660B4-DA78-49B4-9B88-A9DF5C825F78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dirty="0" smtClean="0"/>
              <a:t>마스터 텍스트 스타일을 편집하려면 클릭하세요</a:t>
            </a:r>
            <a:r>
              <a:rPr lang="en-US" altLang="ko-KR" dirty="0" smtClean="0"/>
              <a:t>.</a:t>
            </a:r>
          </a:p>
          <a:p>
            <a:pPr lvl="1" rtl="0"/>
            <a:r>
              <a:rPr lang="ko-KR" altLang="en-US" dirty="0" smtClean="0"/>
              <a:t>둘째 수준</a:t>
            </a:r>
          </a:p>
          <a:p>
            <a:pPr lvl="2" rtl="0"/>
            <a:r>
              <a:rPr lang="ko-KR" altLang="en-US" dirty="0" smtClean="0"/>
              <a:t>셋째 수준</a:t>
            </a:r>
          </a:p>
          <a:p>
            <a:pPr lvl="3" rtl="0"/>
            <a:r>
              <a:rPr lang="ko-KR" altLang="en-US" dirty="0" smtClean="0"/>
              <a:t>넷째 수준</a:t>
            </a:r>
          </a:p>
          <a:p>
            <a:pPr lvl="4" rtl="0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C5178A32-A191-42EF-8810-004E9F42FEE7}" type="datetime4">
              <a:rPr lang="ko-KR" altLang="en-US" smtClean="0"/>
              <a:pPr/>
              <a:t>2019년 5월 27일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31375A4-56A4-47D6-9801-1991572033F7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바탕" panose="02030600000101010101" pitchFamily="18" charset="-127"/>
          <a:ea typeface="바탕" panose="02030600000101010101" pitchFamily="18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91440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123444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15544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182880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6800" y="3794760"/>
            <a:ext cx="10058400" cy="1554480"/>
          </a:xfrm>
        </p:spPr>
        <p:txBody>
          <a:bodyPr>
            <a:normAutofit/>
          </a:bodyPr>
          <a:lstStyle/>
          <a:p>
            <a:r>
              <a:rPr lang="ko-KR" altLang="en-US" sz="5400" dirty="0" smtClean="0"/>
              <a:t>새로운 비밀번호 방식</a:t>
            </a:r>
            <a:endParaRPr lang="ko-KR" altLang="en-US" sz="5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7</a:t>
            </a:r>
            <a:r>
              <a:rPr lang="ko-KR" altLang="en-US" dirty="0" smtClean="0"/>
              <a:t>조 </a:t>
            </a:r>
            <a:r>
              <a:rPr lang="en-US" altLang="ko-KR" dirty="0" smtClean="0"/>
              <a:t>- 1971129 </a:t>
            </a:r>
            <a:r>
              <a:rPr lang="ko-KR" altLang="en-US" dirty="0" smtClean="0"/>
              <a:t>송재욱</a:t>
            </a:r>
            <a:r>
              <a:rPr lang="en-US" altLang="ko-KR" dirty="0" smtClean="0"/>
              <a:t>, 1971149 </a:t>
            </a:r>
            <a:r>
              <a:rPr lang="ko-KR" altLang="en-US" dirty="0" smtClean="0"/>
              <a:t>정진우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겸용 비밀번호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>
                <a:latin typeface="+mn-lt"/>
              </a:rPr>
              <a:t>타인에게 빌려주기 위한 전용 비밀번호</a:t>
            </a:r>
            <a:endParaRPr lang="en-US" altLang="ko-KR" dirty="0" smtClean="0">
              <a:latin typeface="+mn-lt"/>
            </a:endParaRPr>
          </a:p>
          <a:p>
            <a:r>
              <a:rPr lang="ko-KR" altLang="en-US" dirty="0" smtClean="0">
                <a:latin typeface="+mn-lt"/>
              </a:rPr>
              <a:t>기존의 비밀번호와 같</a:t>
            </a:r>
            <a:r>
              <a:rPr lang="ko-KR" altLang="en-US" dirty="0">
                <a:latin typeface="+mn-lt"/>
              </a:rPr>
              <a:t>이</a:t>
            </a:r>
            <a:r>
              <a:rPr lang="ko-KR" altLang="en-US" dirty="0" smtClean="0">
                <a:latin typeface="+mn-lt"/>
              </a:rPr>
              <a:t> 사용하는 또 다른 비밀번호</a:t>
            </a:r>
            <a:endParaRPr lang="en-US" altLang="ko-KR" dirty="0" smtClean="0">
              <a:latin typeface="+mn-lt"/>
            </a:endParaRPr>
          </a:p>
          <a:p>
            <a:r>
              <a:rPr lang="ko-KR" altLang="en-US" dirty="0" smtClean="0">
                <a:latin typeface="+mn-lt"/>
              </a:rPr>
              <a:t>사이트에 </a:t>
            </a:r>
            <a:r>
              <a:rPr lang="ko-KR" altLang="en-US" dirty="0" err="1">
                <a:latin typeface="+mn-lt"/>
              </a:rPr>
              <a:t>회원가입할</a:t>
            </a:r>
            <a:r>
              <a:rPr lang="ko-KR" altLang="en-US" dirty="0">
                <a:latin typeface="+mn-lt"/>
              </a:rPr>
              <a:t> 때 아이디</a:t>
            </a:r>
            <a:r>
              <a:rPr lang="en-US" altLang="ko-KR" dirty="0">
                <a:latin typeface="+mn-lt"/>
              </a:rPr>
              <a:t>/</a:t>
            </a:r>
            <a:r>
              <a:rPr lang="ko-KR" altLang="en-US" dirty="0">
                <a:latin typeface="+mn-lt"/>
              </a:rPr>
              <a:t>비밀번호와 함께 만들게 되며</a:t>
            </a:r>
            <a:r>
              <a:rPr lang="en-US" altLang="ko-KR" dirty="0">
                <a:latin typeface="+mn-lt"/>
              </a:rPr>
              <a:t>, </a:t>
            </a:r>
            <a:r>
              <a:rPr lang="ko-KR" altLang="en-US" dirty="0">
                <a:latin typeface="+mn-lt"/>
              </a:rPr>
              <a:t>기존 </a:t>
            </a:r>
            <a:r>
              <a:rPr lang="ko-KR" altLang="en-US" dirty="0" smtClean="0">
                <a:latin typeface="+mn-lt"/>
              </a:rPr>
              <a:t>비밀번호를 통해 변경가능 </a:t>
            </a:r>
            <a:r>
              <a:rPr lang="en-US" altLang="ko-KR" dirty="0" smtClean="0">
                <a:latin typeface="+mn-lt"/>
              </a:rPr>
              <a:t> </a:t>
            </a:r>
          </a:p>
          <a:p>
            <a:r>
              <a:rPr lang="ko-KR" altLang="en-US" b="1" dirty="0" smtClean="0">
                <a:solidFill>
                  <a:srgbClr val="FF0000"/>
                </a:solidFill>
              </a:rPr>
              <a:t>제한된 </a:t>
            </a:r>
            <a:r>
              <a:rPr lang="ko-KR" altLang="en-US" b="1" dirty="0">
                <a:solidFill>
                  <a:srgbClr val="FF0000"/>
                </a:solidFill>
              </a:rPr>
              <a:t>서비스 </a:t>
            </a:r>
            <a:r>
              <a:rPr lang="ko-KR" altLang="en-US" b="1" dirty="0" smtClean="0">
                <a:solidFill>
                  <a:srgbClr val="FF0000"/>
                </a:solidFill>
              </a:rPr>
              <a:t>이용</a:t>
            </a:r>
            <a:endParaRPr lang="en-US" altLang="ko-KR" b="1" dirty="0" smtClean="0">
              <a:solidFill>
                <a:srgbClr val="FF0000"/>
              </a:solidFill>
              <a:latin typeface="+mn-lt"/>
            </a:endParaRPr>
          </a:p>
          <a:p>
            <a:r>
              <a:rPr lang="ko-KR" altLang="en-US" b="1" dirty="0" smtClean="0">
                <a:solidFill>
                  <a:srgbClr val="FF0000"/>
                </a:solidFill>
              </a:rPr>
              <a:t>겸용 비밀번호로 접속 시</a:t>
            </a:r>
            <a:r>
              <a:rPr lang="en-US" altLang="ko-KR" b="1" dirty="0" smtClean="0">
                <a:solidFill>
                  <a:srgbClr val="FF0000"/>
                </a:solidFill>
              </a:rPr>
              <a:t>, </a:t>
            </a:r>
            <a:r>
              <a:rPr lang="ko-KR" altLang="en-US" b="1" dirty="0" smtClean="0">
                <a:solidFill>
                  <a:srgbClr val="FF0000"/>
                </a:solidFill>
              </a:rPr>
              <a:t>계정 주인에게 알림을 보냄</a:t>
            </a:r>
            <a:endParaRPr lang="en-US" altLang="ko-KR" b="1" dirty="0">
              <a:solidFill>
                <a:srgbClr val="FF0000"/>
              </a:solidFill>
            </a:endParaRPr>
          </a:p>
          <a:p>
            <a:pPr marL="45720" indent="0">
              <a:buNone/>
            </a:pPr>
            <a:endParaRPr lang="en-US" altLang="ko-KR" dirty="0" smtClean="0"/>
          </a:p>
          <a:p>
            <a:pPr marL="45720" indent="0">
              <a:buNone/>
            </a:pPr>
            <a:endParaRPr lang="en-US" altLang="ko-KR" dirty="0" smtClean="0"/>
          </a:p>
        </p:txBody>
      </p:sp>
      <p:pic>
        <p:nvPicPr>
          <p:cNvPr id="4" name="내용 개체 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484" y="3745062"/>
            <a:ext cx="3664011" cy="244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50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6" name="Picture 16" descr="ìì  ìì´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70172" y="947058"/>
            <a:ext cx="1969860" cy="1969860"/>
          </a:xfrm>
          <a:prstGeom prst="rect">
            <a:avLst/>
          </a:prstGeom>
          <a:noFill/>
        </p:spPr>
      </p:pic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454" y="1343949"/>
            <a:ext cx="1927508" cy="1364416"/>
          </a:xfr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122" name="AutoShape 2" descr="limited icon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24" name="AutoShape 4" descr="limited icon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268386" y="1835189"/>
            <a:ext cx="4584749" cy="1683026"/>
            <a:chOff x="1047424" y="2888973"/>
            <a:chExt cx="4584749" cy="1683026"/>
          </a:xfrm>
        </p:grpSpPr>
        <p:sp>
          <p:nvSpPr>
            <p:cNvPr id="8" name="직사각형 7"/>
            <p:cNvSpPr/>
            <p:nvPr/>
          </p:nvSpPr>
          <p:spPr>
            <a:xfrm>
              <a:off x="1047424" y="3007091"/>
              <a:ext cx="4584749" cy="132343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8000" b="1" dirty="0" smtClean="0">
                  <a:ln w="17780" cmpd="sng">
                    <a:solidFill>
                      <a:schemeClr val="tx2">
                        <a:lumMod val="75000"/>
                        <a:lumOff val="25000"/>
                      </a:schemeClr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rPr>
                <a:t>LIMITED</a:t>
              </a:r>
              <a:endParaRPr lang="en-US" altLang="ko-KR" sz="8000" b="1" cap="none" spc="0" dirty="0">
                <a:ln w="17780" cmpd="sng">
                  <a:solidFill>
                    <a:schemeClr val="tx2">
                      <a:lumMod val="75000"/>
                      <a:lumOff val="25000"/>
                    </a:schemeClr>
                  </a:solidFill>
                  <a:prstDash val="solid"/>
                  <a:miter lim="800000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1152939" y="2888973"/>
              <a:ext cx="4412973" cy="1683026"/>
            </a:xfrm>
            <a:prstGeom prst="roundRect">
              <a:avLst/>
            </a:prstGeom>
            <a:noFill/>
            <a:ln w="82550">
              <a:gradFill flip="none" rotWithShape="1">
                <a:gsLst>
                  <a:gs pos="0">
                    <a:srgbClr val="FF0000"/>
                  </a:gs>
                  <a:gs pos="20000">
                    <a:srgbClr val="FF0000"/>
                  </a:gs>
                  <a:gs pos="50000">
                    <a:srgbClr val="FF0000"/>
                  </a:gs>
                  <a:gs pos="75000">
                    <a:srgbClr val="FF0000"/>
                  </a:gs>
                  <a:gs pos="89999">
                    <a:srgbClr val="FF0000"/>
                  </a:gs>
                  <a:gs pos="100000">
                    <a:srgbClr val="FF0000"/>
                  </a:gs>
                </a:gsLst>
                <a:lin ang="5400000" scaled="0"/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131" name="AutoShape 11" descr="ìì  ìì´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33" name="AutoShape 13" descr="ìì  ìì´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8169729" y="1206547"/>
            <a:ext cx="1539240" cy="1493520"/>
            <a:chOff x="8686800" y="1264920"/>
            <a:chExt cx="1539240" cy="1493520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8686800" y="1341120"/>
              <a:ext cx="1539240" cy="1417320"/>
            </a:xfrm>
            <a:prstGeom prst="roundRect">
              <a:avLst/>
            </a:prstGeom>
            <a:solidFill>
              <a:srgbClr val="1B83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형 설명선 17"/>
            <p:cNvSpPr/>
            <p:nvPr/>
          </p:nvSpPr>
          <p:spPr>
            <a:xfrm>
              <a:off x="8961120" y="1691640"/>
              <a:ext cx="1021080" cy="746760"/>
            </a:xfrm>
            <a:prstGeom prst="wedgeEllipseCallout">
              <a:avLst>
                <a:gd name="adj1" fmla="val -47699"/>
                <a:gd name="adj2" fmla="val 6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052560" y="1264920"/>
              <a:ext cx="821059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600" dirty="0" smtClean="0">
                  <a:solidFill>
                    <a:srgbClr val="1B83C3"/>
                  </a:solidFill>
                </a:rPr>
                <a:t>…</a:t>
              </a:r>
              <a:endParaRPr lang="ko-KR" altLang="en-US" sz="6600" dirty="0">
                <a:solidFill>
                  <a:srgbClr val="1B83C3"/>
                </a:solidFill>
              </a:endParaRPr>
            </a:p>
          </p:txBody>
        </p:sp>
      </p:grpSp>
      <p:sp>
        <p:nvSpPr>
          <p:cNvPr id="28" name="곱셈 기호 27"/>
          <p:cNvSpPr/>
          <p:nvPr/>
        </p:nvSpPr>
        <p:spPr>
          <a:xfrm>
            <a:off x="6270172" y="930728"/>
            <a:ext cx="5459373" cy="205740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37" name="Picture 1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80327" y="3220810"/>
            <a:ext cx="2390775" cy="257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39" name="AutoShape 19" descr="ë¤ì´ë² ë©ì¼ ìì´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41" name="AutoShape 21" descr="ë¤ì´ë² ë©ì¼ ìì´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143" name="Picture 2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003167" y="3420836"/>
            <a:ext cx="2443161" cy="2367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" name="곱셈 기호 34"/>
          <p:cNvSpPr/>
          <p:nvPr/>
        </p:nvSpPr>
        <p:spPr>
          <a:xfrm>
            <a:off x="8311243" y="2906486"/>
            <a:ext cx="3652157" cy="3347357"/>
          </a:xfrm>
          <a:prstGeom prst="mathMultiply">
            <a:avLst>
              <a:gd name="adj1" fmla="val 1265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장</a:t>
            </a:r>
            <a:r>
              <a:rPr lang="en-US" altLang="ko-KR" dirty="0" smtClean="0"/>
              <a:t>/</a:t>
            </a:r>
            <a:r>
              <a:rPr lang="ko-KR" altLang="en-US" dirty="0" smtClean="0"/>
              <a:t>단점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ko-KR" altLang="en-US" sz="3600" b="1" dirty="0" smtClean="0">
                <a:solidFill>
                  <a:schemeClr val="tx2"/>
                </a:solidFill>
              </a:rPr>
              <a:t>편리성</a:t>
            </a:r>
            <a:endParaRPr lang="en-US" altLang="ko-KR" sz="3600" b="1" dirty="0" smtClean="0">
              <a:solidFill>
                <a:schemeClr val="tx2"/>
              </a:solidFill>
            </a:endParaRPr>
          </a:p>
          <a:p>
            <a:pPr marL="45720" indent="0" algn="ctr">
              <a:buNone/>
            </a:pPr>
            <a:r>
              <a:rPr lang="ko-KR" altLang="en-US" sz="3600" dirty="0" smtClean="0"/>
              <a:t>일회용 비밀번호 </a:t>
            </a:r>
            <a:r>
              <a:rPr lang="en-US" altLang="ko-KR" sz="3600" dirty="0" smtClean="0"/>
              <a:t>&lt; </a:t>
            </a:r>
            <a:r>
              <a:rPr lang="ko-KR" altLang="en-US" sz="3600" b="1" dirty="0" smtClean="0">
                <a:solidFill>
                  <a:srgbClr val="0070C0"/>
                </a:solidFill>
              </a:rPr>
              <a:t>겸용 비밀번호</a:t>
            </a:r>
            <a:endParaRPr lang="en-US" altLang="ko-KR" sz="3600" b="1" dirty="0" smtClean="0">
              <a:solidFill>
                <a:srgbClr val="0070C0"/>
              </a:solidFill>
            </a:endParaRPr>
          </a:p>
          <a:p>
            <a:pPr marL="45720" indent="0" algn="ctr">
              <a:buNone/>
            </a:pPr>
            <a:endParaRPr lang="en-US" altLang="ko-KR" sz="3600" b="1" dirty="0" smtClean="0">
              <a:solidFill>
                <a:srgbClr val="0070C0"/>
              </a:solidFill>
            </a:endParaRPr>
          </a:p>
          <a:p>
            <a:pPr marL="45720" indent="0" algn="ctr">
              <a:buNone/>
            </a:pPr>
            <a:r>
              <a:rPr lang="ko-KR" altLang="en-US" sz="3600" b="1" dirty="0">
                <a:solidFill>
                  <a:schemeClr val="tx2"/>
                </a:solidFill>
              </a:rPr>
              <a:t>안전성</a:t>
            </a:r>
            <a:endParaRPr lang="en-US" altLang="ko-KR" sz="3600" b="1" dirty="0">
              <a:solidFill>
                <a:schemeClr val="tx2"/>
              </a:solidFill>
            </a:endParaRPr>
          </a:p>
          <a:p>
            <a:pPr marL="45720" indent="0" algn="ctr">
              <a:buNone/>
            </a:pPr>
            <a:r>
              <a:rPr lang="ko-KR" altLang="en-US" sz="3600" b="1" dirty="0">
                <a:solidFill>
                  <a:srgbClr val="FF0000"/>
                </a:solidFill>
              </a:rPr>
              <a:t>일회용 비밀번호 </a:t>
            </a:r>
            <a:r>
              <a:rPr lang="en-US" altLang="ko-KR" sz="3600" dirty="0"/>
              <a:t>&gt; </a:t>
            </a:r>
            <a:r>
              <a:rPr lang="ko-KR" altLang="en-US" sz="3600" dirty="0"/>
              <a:t>겸용 비밀번호</a:t>
            </a:r>
            <a:endParaRPr lang="en-US" altLang="ko-KR" sz="3600" dirty="0"/>
          </a:p>
          <a:p>
            <a:pPr marL="45720" indent="0" algn="ctr">
              <a:buNone/>
            </a:pPr>
            <a:endParaRPr lang="en-US" altLang="ko-KR" sz="36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66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출처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https://kin.naver.com/qna/detail.nhn?d1id=6&amp;dirId=60216&amp;docId=317725458&amp;qb=6rKM7J6EIOqzhOyglSDruYzroKQ=&amp;enc=utf8&amp;section=kin&amp;rank=66&amp;search_sort=2&amp;spq=0 </a:t>
            </a:r>
            <a:endParaRPr lang="en-US" altLang="ko-KR" dirty="0" smtClean="0"/>
          </a:p>
          <a:p>
            <a:r>
              <a:rPr lang="en-US" altLang="ko-KR" dirty="0"/>
              <a:t>https://kin.naver.com/qna/detail.nhn?d1id=1&amp;dirId=10601&amp;docId=251876776&amp;qb=6rOE7KCVIOu5jOugpOyjvOq4sA==&amp;enc=utf8&amp;section=kin&amp;rank=38&amp;search_sort=0&amp;spq=0 </a:t>
            </a:r>
          </a:p>
          <a:p>
            <a:r>
              <a:rPr lang="en-US" altLang="ko-KR" dirty="0" err="1" smtClean="0"/>
              <a:t>Daum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내정보</a:t>
            </a:r>
            <a:r>
              <a:rPr lang="ko-KR" altLang="en-US" dirty="0" smtClean="0"/>
              <a:t> 수정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1421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03520" y="3002280"/>
            <a:ext cx="1722120" cy="868680"/>
          </a:xfrm>
        </p:spPr>
        <p:txBody>
          <a:bodyPr>
            <a:normAutofit/>
          </a:bodyPr>
          <a:lstStyle/>
          <a:p>
            <a:r>
              <a:rPr lang="en-US" altLang="ko-KR" sz="5000" dirty="0" err="1" smtClean="0"/>
              <a:t>Q&amp;a</a:t>
            </a:r>
            <a:endParaRPr lang="ko-KR" altLang="en-US" sz="5000" dirty="0"/>
          </a:p>
        </p:txBody>
      </p:sp>
    </p:spTree>
    <p:extLst>
      <p:ext uri="{BB962C8B-B14F-4D97-AF65-F5344CB8AC3E}">
        <p14:creationId xmlns:p14="http://schemas.microsoft.com/office/powerpoint/2010/main" val="347644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ko-KR" altLang="en-US" dirty="0" smtClean="0"/>
              <a:t>기존 비밀번호 방식의 문제점</a:t>
            </a:r>
            <a:endParaRPr lang="en-US" altLang="ko-KR" dirty="0" smtClean="0"/>
          </a:p>
          <a:p>
            <a:pPr marL="502920" indent="-457200">
              <a:buFont typeface="+mj-lt"/>
              <a:buAutoNum type="arabicPeriod"/>
            </a:pPr>
            <a:r>
              <a:rPr lang="ko-KR" altLang="en-US" dirty="0" smtClean="0"/>
              <a:t>일회용 비밀번호</a:t>
            </a:r>
            <a:endParaRPr lang="en-US" altLang="ko-KR" dirty="0" smtClean="0"/>
          </a:p>
          <a:p>
            <a:pPr marL="502920" indent="-457200">
              <a:buFont typeface="+mj-lt"/>
              <a:buAutoNum type="arabicPeriod"/>
            </a:pPr>
            <a:r>
              <a:rPr lang="ko-KR" altLang="en-US" dirty="0" smtClean="0"/>
              <a:t>겸용 비밀번호</a:t>
            </a:r>
            <a:endParaRPr lang="en-US" altLang="ko-KR" dirty="0"/>
          </a:p>
          <a:p>
            <a:pPr marL="502920" indent="-457200">
              <a:buFont typeface="+mj-lt"/>
              <a:buAutoNum type="arabicPeriod"/>
            </a:pPr>
            <a:r>
              <a:rPr lang="ko-KR" altLang="en-US" dirty="0" smtClean="0"/>
              <a:t>장단점</a:t>
            </a:r>
            <a:endParaRPr lang="en-US" altLang="ko-KR" dirty="0" smtClean="0"/>
          </a:p>
          <a:p>
            <a:pPr marL="502920" indent="-457200">
              <a:buFont typeface="+mj-lt"/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6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4" name="Picture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09499" y="1492051"/>
            <a:ext cx="5288071" cy="40122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5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5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</a:t>
            </a:r>
            <a:r>
              <a:rPr lang="ko-KR" altLang="en-US" dirty="0"/>
              <a:t>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8203" y="1828800"/>
            <a:ext cx="11375594" cy="2880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32799" y="483909"/>
            <a:ext cx="9916201" cy="5444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200" y="457200"/>
            <a:ext cx="7608034" cy="5400000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891" y="458104"/>
            <a:ext cx="7608028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822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일회용 비밀번호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13" name="그룹 12"/>
          <p:cNvGrpSpPr/>
          <p:nvPr/>
        </p:nvGrpSpPr>
        <p:grpSpPr>
          <a:xfrm>
            <a:off x="1603511" y="1864062"/>
            <a:ext cx="8269357" cy="3012739"/>
            <a:chOff x="1603511" y="1864062"/>
            <a:chExt cx="8269357" cy="3012739"/>
          </a:xfrm>
        </p:grpSpPr>
        <p:grpSp>
          <p:nvGrpSpPr>
            <p:cNvPr id="10" name="그룹 9"/>
            <p:cNvGrpSpPr/>
            <p:nvPr/>
          </p:nvGrpSpPr>
          <p:grpSpPr>
            <a:xfrm>
              <a:off x="1603511" y="1864062"/>
              <a:ext cx="8269357" cy="3012739"/>
              <a:chOff x="2332382" y="2818218"/>
              <a:chExt cx="7182679" cy="1833295"/>
            </a:xfrm>
          </p:grpSpPr>
          <p:sp>
            <p:nvSpPr>
              <p:cNvPr id="5" name="모서리가 둥근 직사각형 4"/>
              <p:cNvSpPr/>
              <p:nvPr/>
            </p:nvSpPr>
            <p:spPr>
              <a:xfrm>
                <a:off x="2332382" y="2852295"/>
                <a:ext cx="2495905" cy="1759462"/>
              </a:xfrm>
              <a:prstGeom prst="roundRect">
                <a:avLst/>
              </a:prstGeom>
              <a:solidFill>
                <a:srgbClr val="1B83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6600" b="1" dirty="0" smtClean="0"/>
                  <a:t>계정</a:t>
                </a:r>
                <a:endParaRPr lang="ko-KR" altLang="en-US" sz="6600" b="1" dirty="0"/>
              </a:p>
            </p:txBody>
          </p:sp>
          <p:sp>
            <p:nvSpPr>
              <p:cNvPr id="8" name="모서리가 둥근 직사각형 7"/>
              <p:cNvSpPr/>
              <p:nvPr/>
            </p:nvSpPr>
            <p:spPr>
              <a:xfrm>
                <a:off x="6784403" y="2818218"/>
                <a:ext cx="2730658" cy="1833295"/>
              </a:xfrm>
              <a:prstGeom prst="roundRect">
                <a:avLst/>
              </a:prstGeom>
              <a:solidFill>
                <a:srgbClr val="1B83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6600" b="1" dirty="0" smtClean="0"/>
                  <a:t>OTP</a:t>
                </a:r>
                <a:endParaRPr lang="ko-KR" altLang="en-US" sz="6600" b="1" dirty="0"/>
              </a:p>
            </p:txBody>
          </p:sp>
        </p:grpSp>
        <p:sp>
          <p:nvSpPr>
            <p:cNvPr id="12" name="덧셈 기호 11"/>
            <p:cNvSpPr/>
            <p:nvPr/>
          </p:nvSpPr>
          <p:spPr>
            <a:xfrm>
              <a:off x="4328160" y="2072640"/>
              <a:ext cx="2697480" cy="2682240"/>
            </a:xfrm>
            <a:prstGeom prst="mathPlus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>
                <a:latin typeface="+mj-lt"/>
              </a:rPr>
              <a:t>Otp</a:t>
            </a:r>
            <a:r>
              <a:rPr lang="ko-KR" altLang="en-US" dirty="0" smtClean="0">
                <a:latin typeface="+mj-lt"/>
              </a:rPr>
              <a:t>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 smtClean="0">
                <a:latin typeface="+mn-lt"/>
              </a:rPr>
              <a:t>ONE TIME PASS</a:t>
            </a:r>
          </a:p>
          <a:p>
            <a:r>
              <a:rPr lang="ko-KR" altLang="en-US" sz="4000" dirty="0" smtClean="0">
                <a:latin typeface="+mn-lt"/>
              </a:rPr>
              <a:t>고정된 패스워드 대신 무작위로 생성되는 일회용 패스워드를 이용하는 사용자 인증 방식</a:t>
            </a:r>
            <a:r>
              <a:rPr lang="en-US" altLang="ko-KR" sz="4000" dirty="0" smtClean="0">
                <a:latin typeface="+mn-lt"/>
              </a:rPr>
              <a:t>.</a:t>
            </a:r>
            <a:endParaRPr lang="ko-KR" altLang="en-US" sz="4000" dirty="0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2255" y="790847"/>
            <a:ext cx="2726873" cy="2491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 descr="C:\Users\ME\AppData\Local\Microsoft\Windows\INetCache\IE\J64YNC3M\litter-44039_960_720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391478" y="3717430"/>
            <a:ext cx="1944007" cy="2640916"/>
          </a:xfrm>
          <a:prstGeom prst="rect">
            <a:avLst/>
          </a:prstGeom>
          <a:noFill/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53154" y="865119"/>
            <a:ext cx="1875746" cy="2864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125685" y="1017135"/>
            <a:ext cx="2669995" cy="2166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오른쪽 화살표 28"/>
          <p:cNvSpPr/>
          <p:nvPr/>
        </p:nvSpPr>
        <p:spPr>
          <a:xfrm>
            <a:off x="2939143" y="1779814"/>
            <a:ext cx="1175657" cy="84908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오른쪽 화살표 29"/>
          <p:cNvSpPr/>
          <p:nvPr/>
        </p:nvSpPr>
        <p:spPr>
          <a:xfrm>
            <a:off x="6961414" y="1687285"/>
            <a:ext cx="1175657" cy="84908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오른쪽 화살표 30"/>
          <p:cNvSpPr/>
          <p:nvPr/>
        </p:nvSpPr>
        <p:spPr>
          <a:xfrm rot="5400000">
            <a:off x="9046031" y="3200401"/>
            <a:ext cx="1175657" cy="84908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오른쪽 화살표 31"/>
          <p:cNvSpPr/>
          <p:nvPr/>
        </p:nvSpPr>
        <p:spPr>
          <a:xfrm rot="10800000">
            <a:off x="7086599" y="4588328"/>
            <a:ext cx="1175657" cy="84908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/>
          <p:cNvGrpSpPr/>
          <p:nvPr/>
        </p:nvGrpSpPr>
        <p:grpSpPr>
          <a:xfrm>
            <a:off x="8605156" y="4261756"/>
            <a:ext cx="2073730" cy="1975758"/>
            <a:chOff x="8605156" y="4261756"/>
            <a:chExt cx="2073730" cy="1975758"/>
          </a:xfrm>
        </p:grpSpPr>
        <p:sp>
          <p:nvSpPr>
            <p:cNvPr id="25" name="타원 24"/>
            <p:cNvSpPr/>
            <p:nvPr/>
          </p:nvSpPr>
          <p:spPr>
            <a:xfrm>
              <a:off x="8605156" y="4261756"/>
              <a:ext cx="2073730" cy="1975758"/>
            </a:xfrm>
            <a:prstGeom prst="ellipse">
              <a:avLst/>
            </a:prstGeom>
            <a:solidFill>
              <a:srgbClr val="1B83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b="1" dirty="0" smtClean="0">
                <a:solidFill>
                  <a:schemeClr val="bg1"/>
                </a:solidFill>
                <a:latin typeface="Berlin Sans FB Demi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815069" y="4882243"/>
              <a:ext cx="1733188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800" b="1" dirty="0" smtClean="0">
                  <a:solidFill>
                    <a:schemeClr val="bg1"/>
                  </a:solidFill>
                  <a:effectLst>
                    <a:outerShdw blurRad="60007" dir="2000400" sy="-30000" kx="-800400" algn="bl" rotWithShape="0">
                      <a:prstClr val="black">
                        <a:alpha val="20000"/>
                      </a:prstClr>
                    </a:outerShdw>
                  </a:effectLst>
                  <a:latin typeface="Berlin Sans FB Demi" pitchFamily="34" charset="0"/>
                </a:rPr>
                <a:t>LOGIN</a:t>
              </a:r>
              <a:endParaRPr lang="ko-KR" altLang="en-US" sz="3800" b="1" dirty="0" smtClean="0">
                <a:solidFill>
                  <a:schemeClr val="bg1"/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Berlin Sans FB Demi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</p:bldLst>
  </p:timing>
</p:sld>
</file>

<file path=ppt/theme/theme1.xml><?xml version="1.0" encoding="utf-8"?>
<a:theme xmlns:a="http://schemas.openxmlformats.org/drawingml/2006/main" name="TF03031023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_15459269_TF03031023.potx" id="{9A7870C6-2E4F-46A1-8361-93560CA65CC7}" vid="{C6F7D9E5-AB92-4170-AAF2-473494B1D6E5}"/>
    </a:ext>
  </a:extLst>
</a:theme>
</file>

<file path=ppt/theme/theme2.xml><?xml version="1.0" encoding="utf-8"?>
<a:theme xmlns:a="http://schemas.openxmlformats.org/drawingml/2006/main" name="Office 테마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TF03031023</Template>
  <TotalTime>5995</TotalTime>
  <Words>268</Words>
  <Application>Microsoft Office PowerPoint</Application>
  <PresentationFormat>사용자 지정</PresentationFormat>
  <Paragraphs>47</Paragraphs>
  <Slides>14</Slides>
  <Notes>6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5" baseType="lpstr">
      <vt:lpstr>TF03031023</vt:lpstr>
      <vt:lpstr>새로운 비밀번호 방식</vt:lpstr>
      <vt:lpstr>목차</vt:lpstr>
      <vt:lpstr>문제점</vt:lpstr>
      <vt:lpstr>문제점</vt:lpstr>
      <vt:lpstr>문제점</vt:lpstr>
      <vt:lpstr>PowerPoint 프레젠테이션</vt:lpstr>
      <vt:lpstr>일회용 비밀번호</vt:lpstr>
      <vt:lpstr>Otp란?</vt:lpstr>
      <vt:lpstr>PowerPoint 프레젠테이션</vt:lpstr>
      <vt:lpstr>겸용 비밀번호</vt:lpstr>
      <vt:lpstr>PowerPoint 프레젠테이션</vt:lpstr>
      <vt:lpstr>장/단점</vt:lpstr>
      <vt:lpstr>출처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ME</dc:creator>
  <cp:lastModifiedBy>Administrator</cp:lastModifiedBy>
  <cp:revision>91</cp:revision>
  <dcterms:created xsi:type="dcterms:W3CDTF">2019-05-18T14:41:03Z</dcterms:created>
  <dcterms:modified xsi:type="dcterms:W3CDTF">2019-05-27T02:11:10Z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